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3136" autoAdjust="0"/>
  </p:normalViewPr>
  <p:slideViewPr>
    <p:cSldViewPr>
      <p:cViewPr varScale="1">
        <p:scale>
          <a:sx n="40" d="100"/>
          <a:sy n="40" d="100"/>
        </p:scale>
        <p:origin x="850"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D:\Accenture\data%20cleaning%20&amp;%20Modelling\Final%20Repor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Accenture\data%20cleaning%20&amp;%20Modelling\Final%20Report.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 Report.xlsx]Sheet1!PivotTable2</c:name>
    <c:fmtId val="30"/>
  </c:pivotSource>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Sheet1!$C$4</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cat>
            <c:strRef>
              <c:f>Sheet1!$B$5:$B$10</c:f>
              <c:strCache>
                <c:ptCount val="5"/>
                <c:pt idx="0">
                  <c:v>Animals</c:v>
                </c:pt>
                <c:pt idx="1">
                  <c:v>Food</c:v>
                </c:pt>
                <c:pt idx="2">
                  <c:v>Culture</c:v>
                </c:pt>
                <c:pt idx="3">
                  <c:v>Cooking</c:v>
                </c:pt>
                <c:pt idx="4">
                  <c:v>Soccer</c:v>
                </c:pt>
              </c:strCache>
            </c:strRef>
          </c:cat>
          <c:val>
            <c:numRef>
              <c:f>Sheet1!$C$5:$C$10</c:f>
              <c:numCache>
                <c:formatCode>General</c:formatCode>
                <c:ptCount val="5"/>
                <c:pt idx="0">
                  <c:v>68624</c:v>
                </c:pt>
                <c:pt idx="1">
                  <c:v>61598</c:v>
                </c:pt>
                <c:pt idx="2">
                  <c:v>60663</c:v>
                </c:pt>
                <c:pt idx="3">
                  <c:v>59174</c:v>
                </c:pt>
                <c:pt idx="4">
                  <c:v>53216</c:v>
                </c:pt>
              </c:numCache>
            </c:numRef>
          </c:val>
          <c:extLst>
            <c:ext xmlns:c16="http://schemas.microsoft.com/office/drawing/2014/chart" uri="{C3380CC4-5D6E-409C-BE32-E72D297353CC}">
              <c16:uniqueId val="{00000000-F64E-466F-B9AA-297648FB6514}"/>
            </c:ext>
          </c:extLst>
        </c:ser>
        <c:dLbls>
          <c:showLegendKey val="0"/>
          <c:showVal val="0"/>
          <c:showCatName val="0"/>
          <c:showSerName val="0"/>
          <c:showPercent val="0"/>
          <c:showBubbleSize val="0"/>
        </c:dLbls>
        <c:gapWidth val="150"/>
        <c:shape val="box"/>
        <c:axId val="975729024"/>
        <c:axId val="975729856"/>
        <c:axId val="0"/>
      </c:bar3DChart>
      <c:catAx>
        <c:axId val="97572902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2500" b="0" i="0" u="none" strike="noStrike" kern="1200" baseline="0">
                <a:solidFill>
                  <a:schemeClr val="tx1">
                    <a:lumMod val="65000"/>
                    <a:lumOff val="35000"/>
                  </a:schemeClr>
                </a:solidFill>
                <a:latin typeface="+mn-lt"/>
                <a:ea typeface="+mn-ea"/>
                <a:cs typeface="+mn-cs"/>
              </a:defRPr>
            </a:pPr>
            <a:endParaRPr lang="en-US"/>
          </a:p>
        </c:txPr>
        <c:crossAx val="975729856"/>
        <c:crosses val="autoZero"/>
        <c:auto val="1"/>
        <c:lblAlgn val="ctr"/>
        <c:lblOffset val="100"/>
        <c:noMultiLvlLbl val="0"/>
      </c:catAx>
      <c:valAx>
        <c:axId val="975729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757290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[Final Report.xlsx]Sheet1!PivotTable2</c:name>
    <c:fmtId val="33"/>
  </c:pivotSource>
  <c:chart>
    <c:title>
      <c:tx>
        <c:rich>
          <a:bodyPr rot="0" spcFirstLastPara="1" vertOverflow="ellipsis" vert="horz" wrap="square" anchor="ctr" anchorCtr="1"/>
          <a:lstStyle/>
          <a:p>
            <a:pPr>
              <a:defRPr sz="1600" b="1" i="0" u="none" strike="noStrike" kern="1200" spc="0" normalizeH="0" baseline="0">
                <a:solidFill>
                  <a:schemeClr val="dk1">
                    <a:lumMod val="50000"/>
                    <a:lumOff val="50000"/>
                  </a:schemeClr>
                </a:solidFill>
                <a:latin typeface="+mj-lt"/>
                <a:ea typeface="+mj-ea"/>
                <a:cs typeface="+mj-cs"/>
              </a:defRPr>
            </a:pPr>
            <a:r>
              <a:rPr lang="en-US" sz="3600" dirty="0"/>
              <a:t>Popularity</a:t>
            </a:r>
            <a:r>
              <a:rPr lang="en-US" sz="3600" baseline="0" dirty="0"/>
              <a:t> Share Percentage</a:t>
            </a:r>
            <a:endParaRPr lang="en-US" sz="2000" baseline="0" dirty="0"/>
          </a:p>
        </c:rich>
      </c:tx>
      <c:layout>
        <c:manualLayout>
          <c:xMode val="edge"/>
          <c:yMode val="edge"/>
          <c:x val="0.61028242133049326"/>
          <c:y val="3.8981321650902914E-2"/>
        </c:manualLayout>
      </c:layout>
      <c:overlay val="0"/>
      <c:spPr>
        <a:noFill/>
        <a:ln>
          <a:noFill/>
        </a:ln>
        <a:effectLst/>
      </c:spPr>
      <c:txPr>
        <a:bodyPr rot="0" spcFirstLastPara="1" vertOverflow="ellipsis" vert="horz" wrap="square" anchor="ctr" anchorCtr="1"/>
        <a:lstStyle/>
        <a:p>
          <a:pPr>
            <a:defRPr sz="1600" b="1" i="0" u="none" strike="noStrike" kern="1200" spc="0" normalizeH="0" baseline="0">
              <a:solidFill>
                <a:schemeClr val="dk1">
                  <a:lumMod val="50000"/>
                  <a:lumOff val="50000"/>
                </a:schemeClr>
              </a:solidFill>
              <a:latin typeface="+mj-lt"/>
              <a:ea typeface="+mj-ea"/>
              <a:cs typeface="+mj-cs"/>
            </a:defRPr>
          </a:pPr>
          <a:endParaRPr lang="en-US"/>
        </a:p>
      </c:txPr>
    </c:title>
    <c:autoTitleDeleted val="0"/>
    <c:pivotFmts>
      <c:pivotFmt>
        <c:idx val="0"/>
        <c:spPr>
          <a:gradFill>
            <a:gsLst>
              <a:gs pos="100000">
                <a:schemeClr val="accent1">
                  <a:lumMod val="60000"/>
                  <a:lumOff val="40000"/>
                </a:schemeClr>
              </a:gs>
              <a:gs pos="0">
                <a:schemeClr val="accent1"/>
              </a:gs>
            </a:gsLst>
            <a:lin ang="5400000" scaled="0"/>
          </a:gradFill>
          <a:ln w="19050">
            <a:solidFill>
              <a:schemeClr val="lt1"/>
            </a:solidFill>
          </a:ln>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
        <c:spPr>
          <a:gradFill>
            <a:gsLst>
              <a:gs pos="100000">
                <a:schemeClr val="accent1">
                  <a:lumMod val="60000"/>
                  <a:lumOff val="40000"/>
                </a:schemeClr>
              </a:gs>
              <a:gs pos="0">
                <a:schemeClr val="accent1"/>
              </a:gs>
            </a:gsLst>
            <a:lin ang="5400000" scaled="0"/>
          </a:gra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2"/>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3"/>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4"/>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5"/>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6"/>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7"/>
        <c:spPr>
          <a:gradFill>
            <a:gsLst>
              <a:gs pos="100000">
                <a:schemeClr val="accent1">
                  <a:lumMod val="60000"/>
                  <a:lumOff val="40000"/>
                </a:schemeClr>
              </a:gs>
              <a:gs pos="0">
                <a:schemeClr val="accent1"/>
              </a:gs>
            </a:gsLst>
            <a:lin ang="5400000" scaled="0"/>
          </a:gra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8"/>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9"/>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10"/>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11"/>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12"/>
        <c:spPr>
          <a:gradFill>
            <a:gsLst>
              <a:gs pos="100000">
                <a:schemeClr val="accent1">
                  <a:lumMod val="60000"/>
                  <a:lumOff val="40000"/>
                </a:schemeClr>
              </a:gs>
              <a:gs pos="0">
                <a:schemeClr val="accent1"/>
              </a:gs>
            </a:gsLst>
            <a:lin ang="5400000" scaled="0"/>
          </a:gradFill>
          <a:ln w="19050">
            <a:solidFill>
              <a:schemeClr val="lt1"/>
            </a:solidFill>
          </a:ln>
          <a:effectLst/>
        </c:spPr>
      </c:pivotFmt>
    </c:pivotFmts>
    <c:plotArea>
      <c:layout/>
      <c:pieChart>
        <c:varyColors val="1"/>
        <c:ser>
          <c:idx val="0"/>
          <c:order val="0"/>
          <c:tx>
            <c:strRef>
              <c:f>Sheet1!$C$4</c:f>
              <c:strCache>
                <c:ptCount val="1"/>
                <c:pt idx="0">
                  <c:v>Total</c:v>
                </c:pt>
              </c:strCache>
            </c:strRef>
          </c:tx>
          <c:dPt>
            <c:idx val="0"/>
            <c:bubble3D val="0"/>
            <c:spPr>
              <a:gradFill>
                <a:gsLst>
                  <a:gs pos="100000">
                    <a:schemeClr val="accent1">
                      <a:lumMod val="60000"/>
                      <a:lumOff val="40000"/>
                    </a:schemeClr>
                  </a:gs>
                  <a:gs pos="0">
                    <a:schemeClr val="accent1"/>
                  </a:gs>
                </a:gsLst>
                <a:lin ang="5400000" scaled="0"/>
              </a:gradFill>
              <a:ln w="19050">
                <a:solidFill>
                  <a:schemeClr val="lt1"/>
                </a:solidFill>
              </a:ln>
              <a:effectLst/>
            </c:spPr>
            <c:extLst>
              <c:ext xmlns:c16="http://schemas.microsoft.com/office/drawing/2014/chart" uri="{C3380CC4-5D6E-409C-BE32-E72D297353CC}">
                <c16:uniqueId val="{00000001-7F00-4E4C-BC58-C244412F09CE}"/>
              </c:ext>
            </c:extLst>
          </c:dPt>
          <c:dPt>
            <c:idx val="1"/>
            <c:bubble3D val="0"/>
            <c:spPr>
              <a:gradFill>
                <a:gsLst>
                  <a:gs pos="100000">
                    <a:schemeClr val="accent2">
                      <a:lumMod val="60000"/>
                      <a:lumOff val="40000"/>
                    </a:schemeClr>
                  </a:gs>
                  <a:gs pos="0">
                    <a:schemeClr val="accent2"/>
                  </a:gs>
                </a:gsLst>
                <a:lin ang="5400000" scaled="0"/>
              </a:gradFill>
              <a:ln w="19050">
                <a:solidFill>
                  <a:schemeClr val="lt1"/>
                </a:solidFill>
              </a:ln>
              <a:effectLst/>
            </c:spPr>
            <c:extLst>
              <c:ext xmlns:c16="http://schemas.microsoft.com/office/drawing/2014/chart" uri="{C3380CC4-5D6E-409C-BE32-E72D297353CC}">
                <c16:uniqueId val="{00000003-7F00-4E4C-BC58-C244412F09CE}"/>
              </c:ext>
            </c:extLst>
          </c:dPt>
          <c:dPt>
            <c:idx val="2"/>
            <c:bubble3D val="0"/>
            <c:spPr>
              <a:gradFill>
                <a:gsLst>
                  <a:gs pos="100000">
                    <a:schemeClr val="accent3">
                      <a:lumMod val="60000"/>
                      <a:lumOff val="40000"/>
                    </a:schemeClr>
                  </a:gs>
                  <a:gs pos="0">
                    <a:schemeClr val="accent3"/>
                  </a:gs>
                </a:gsLst>
                <a:lin ang="5400000" scaled="0"/>
              </a:gradFill>
              <a:ln w="19050">
                <a:solidFill>
                  <a:schemeClr val="lt1"/>
                </a:solidFill>
              </a:ln>
              <a:effectLst/>
            </c:spPr>
            <c:extLst>
              <c:ext xmlns:c16="http://schemas.microsoft.com/office/drawing/2014/chart" uri="{C3380CC4-5D6E-409C-BE32-E72D297353CC}">
                <c16:uniqueId val="{00000005-7F00-4E4C-BC58-C244412F09CE}"/>
              </c:ext>
            </c:extLst>
          </c:dPt>
          <c:dPt>
            <c:idx val="3"/>
            <c:bubble3D val="0"/>
            <c:spPr>
              <a:gradFill>
                <a:gsLst>
                  <a:gs pos="100000">
                    <a:schemeClr val="accent4">
                      <a:lumMod val="60000"/>
                      <a:lumOff val="40000"/>
                    </a:schemeClr>
                  </a:gs>
                  <a:gs pos="0">
                    <a:schemeClr val="accent4"/>
                  </a:gs>
                </a:gsLst>
                <a:lin ang="5400000" scaled="0"/>
              </a:gradFill>
              <a:ln w="19050">
                <a:solidFill>
                  <a:schemeClr val="lt1"/>
                </a:solidFill>
              </a:ln>
              <a:effectLst/>
            </c:spPr>
            <c:extLst>
              <c:ext xmlns:c16="http://schemas.microsoft.com/office/drawing/2014/chart" uri="{C3380CC4-5D6E-409C-BE32-E72D297353CC}">
                <c16:uniqueId val="{00000007-7F00-4E4C-BC58-C244412F09CE}"/>
              </c:ext>
            </c:extLst>
          </c:dPt>
          <c:dPt>
            <c:idx val="4"/>
            <c:bubble3D val="0"/>
            <c:spPr>
              <a:gradFill>
                <a:gsLst>
                  <a:gs pos="100000">
                    <a:schemeClr val="accent5">
                      <a:lumMod val="60000"/>
                      <a:lumOff val="40000"/>
                    </a:schemeClr>
                  </a:gs>
                  <a:gs pos="0">
                    <a:schemeClr val="accent5"/>
                  </a:gs>
                </a:gsLst>
                <a:lin ang="5400000" scaled="0"/>
              </a:gradFill>
              <a:ln w="19050">
                <a:solidFill>
                  <a:schemeClr val="lt1"/>
                </a:solidFill>
              </a:ln>
              <a:effectLst/>
            </c:spPr>
            <c:extLst>
              <c:ext xmlns:c16="http://schemas.microsoft.com/office/drawing/2014/chart" uri="{C3380CC4-5D6E-409C-BE32-E72D297353CC}">
                <c16:uniqueId val="{00000009-7F00-4E4C-BC58-C244412F09CE}"/>
              </c:ext>
            </c:extLst>
          </c:dPt>
          <c:dLbls>
            <c:dLbl>
              <c:idx val="0"/>
              <c:layout>
                <c:manualLayout>
                  <c:x val="-0.12958307592480628"/>
                  <c:y val="0.15329158103221124"/>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F00-4E4C-BC58-C244412F09CE}"/>
                </c:ext>
              </c:extLst>
            </c:dLbl>
            <c:dLbl>
              <c:idx val="1"/>
              <c:layout>
                <c:manualLayout>
                  <c:x val="-0.16930057114607719"/>
                  <c:y val="-0.1126535816968356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F00-4E4C-BC58-C244412F09CE}"/>
                </c:ext>
              </c:extLst>
            </c:dLbl>
            <c:dLbl>
              <c:idx val="2"/>
              <c:layout>
                <c:manualLayout>
                  <c:x val="4.2879129271243044E-2"/>
                  <c:y val="-0.14956627875207884"/>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F00-4E4C-BC58-C244412F09CE}"/>
                </c:ext>
              </c:extLst>
            </c:dLbl>
            <c:dLbl>
              <c:idx val="3"/>
              <c:layout>
                <c:manualLayout>
                  <c:x val="0.16443993101729637"/>
                  <c:y val="-2.7863012250975705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F00-4E4C-BC58-C244412F09CE}"/>
                </c:ext>
              </c:extLst>
            </c:dLbl>
            <c:dLbl>
              <c:idx val="4"/>
              <c:layout>
                <c:manualLayout>
                  <c:x val="0.10591056826228176"/>
                  <c:y val="0.16073342076457847"/>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7F00-4E4C-BC58-C244412F09CE}"/>
                </c:ext>
              </c:extLst>
            </c:dLbl>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dk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Sheet1!$B$5:$B$10</c:f>
              <c:strCache>
                <c:ptCount val="5"/>
                <c:pt idx="0">
                  <c:v>Animals</c:v>
                </c:pt>
                <c:pt idx="1">
                  <c:v>Food</c:v>
                </c:pt>
                <c:pt idx="2">
                  <c:v>Culture</c:v>
                </c:pt>
                <c:pt idx="3">
                  <c:v>Cooking</c:v>
                </c:pt>
                <c:pt idx="4">
                  <c:v>Soccer</c:v>
                </c:pt>
              </c:strCache>
            </c:strRef>
          </c:cat>
          <c:val>
            <c:numRef>
              <c:f>Sheet1!$C$5:$C$10</c:f>
              <c:numCache>
                <c:formatCode>General</c:formatCode>
                <c:ptCount val="5"/>
                <c:pt idx="0">
                  <c:v>68624</c:v>
                </c:pt>
                <c:pt idx="1">
                  <c:v>61598</c:v>
                </c:pt>
                <c:pt idx="2">
                  <c:v>60663</c:v>
                </c:pt>
                <c:pt idx="3">
                  <c:v>59174</c:v>
                </c:pt>
                <c:pt idx="4">
                  <c:v>53216</c:v>
                </c:pt>
              </c:numCache>
            </c:numRef>
          </c:val>
          <c:extLst>
            <c:ext xmlns:c16="http://schemas.microsoft.com/office/drawing/2014/chart" uri="{C3380CC4-5D6E-409C-BE32-E72D297353CC}">
              <c16:uniqueId val="{0000000A-7F00-4E4C-BC58-C244412F09CE}"/>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alpha val="50000"/>
          </a:schemeClr>
        </a:solidFill>
        <a:ln>
          <a:noFill/>
        </a:ln>
        <a:effectLst/>
      </c:spPr>
      <c:txPr>
        <a:bodyPr rot="0" spcFirstLastPara="1" vertOverflow="ellipsis" vert="horz" wrap="square" anchor="ctr" anchorCtr="1"/>
        <a:lstStyle/>
        <a:p>
          <a:pPr>
            <a:defRPr sz="44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fgClr>
      <a:bgClr>
        <a:schemeClr val="dk1">
          <a:lumMod val="10000"/>
          <a:lumOff val="90000"/>
        </a:schemeClr>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28.11.2022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Suraj Waragade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1913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Animals had an aggregate popularity score of almost 68624 .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Additionally, you can see from this chart the % split of popularity between the top 5 categories. There is not much difference between each of them, however, the difference between the 1st most popular, animals and the 2nd most popular, Food is the largest gap equal to 3 %.</a:t>
            </a:r>
          </a:p>
          <a:p>
            <a:pPr lvl="0"/>
            <a:endParaRPr lang="en-US" dirty="0"/>
          </a:p>
          <a:p>
            <a:pPr lvl="0"/>
            <a:endParaRPr lang="en-US" dirty="0"/>
          </a:p>
          <a:p>
            <a:pPr lvl="0"/>
            <a:r>
              <a:rPr lang="en-US" dirty="0"/>
              <a:t>However the difference between the 4th most popular, cooking, and the 5th most popular, soccer, is much larger at 1%</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7480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355323" y="1333500"/>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TextBox 17">
            <a:extLst>
              <a:ext uri="{FF2B5EF4-FFF2-40B4-BE49-F238E27FC236}">
                <a16:creationId xmlns:a16="http://schemas.microsoft.com/office/drawing/2014/main" id="{4A5651A3-EBFE-1589-5356-BE86D3C37E8C}"/>
              </a:ext>
            </a:extLst>
          </p:cNvPr>
          <p:cNvSpPr txBox="1"/>
          <p:nvPr/>
        </p:nvSpPr>
        <p:spPr>
          <a:xfrm>
            <a:off x="10896600" y="1638300"/>
            <a:ext cx="6934200" cy="1200329"/>
          </a:xfrm>
          <a:prstGeom prst="rect">
            <a:avLst/>
          </a:prstGeom>
          <a:noFill/>
        </p:spPr>
        <p:txBody>
          <a:bodyPr wrap="square" rtlCol="0">
            <a:spAutoFit/>
          </a:bodyPr>
          <a:lstStyle/>
          <a:p>
            <a:r>
              <a:rPr lang="en-US" sz="2400" dirty="0"/>
              <a:t>Animals and Food are the two most popular categories of the content, showing that people like real life content the most.</a:t>
            </a:r>
            <a:endParaRPr lang="en-IN" sz="2400" dirty="0"/>
          </a:p>
        </p:txBody>
      </p:sp>
      <p:sp>
        <p:nvSpPr>
          <p:cNvPr id="19" name="TextBox 18">
            <a:extLst>
              <a:ext uri="{FF2B5EF4-FFF2-40B4-BE49-F238E27FC236}">
                <a16:creationId xmlns:a16="http://schemas.microsoft.com/office/drawing/2014/main" id="{15C482E5-7908-D2E5-97BA-76DB246CDA07}"/>
              </a:ext>
            </a:extLst>
          </p:cNvPr>
          <p:cNvSpPr txBox="1"/>
          <p:nvPr/>
        </p:nvSpPr>
        <p:spPr>
          <a:xfrm>
            <a:off x="10896600" y="1007114"/>
            <a:ext cx="5171150" cy="523220"/>
          </a:xfrm>
          <a:prstGeom prst="rect">
            <a:avLst/>
          </a:prstGeom>
          <a:noFill/>
        </p:spPr>
        <p:txBody>
          <a:bodyPr wrap="square" rtlCol="0">
            <a:spAutoFit/>
          </a:bodyPr>
          <a:lstStyle/>
          <a:p>
            <a:r>
              <a:rPr lang="en-US" sz="2800" b="1" dirty="0"/>
              <a:t>Analysis</a:t>
            </a:r>
            <a:endParaRPr lang="en-IN" sz="2800" b="1" dirty="0"/>
          </a:p>
        </p:txBody>
      </p:sp>
      <p:sp>
        <p:nvSpPr>
          <p:cNvPr id="26" name="TextBox 25">
            <a:extLst>
              <a:ext uri="{FF2B5EF4-FFF2-40B4-BE49-F238E27FC236}">
                <a16:creationId xmlns:a16="http://schemas.microsoft.com/office/drawing/2014/main" id="{A1B439E9-DA96-B52A-933D-08488451F8B1}"/>
              </a:ext>
            </a:extLst>
          </p:cNvPr>
          <p:cNvSpPr txBox="1"/>
          <p:nvPr/>
        </p:nvSpPr>
        <p:spPr>
          <a:xfrm>
            <a:off x="10896600" y="4016380"/>
            <a:ext cx="5780750" cy="523220"/>
          </a:xfrm>
          <a:prstGeom prst="rect">
            <a:avLst/>
          </a:prstGeom>
          <a:noFill/>
        </p:spPr>
        <p:txBody>
          <a:bodyPr wrap="square" rtlCol="0">
            <a:spAutoFit/>
          </a:bodyPr>
          <a:lstStyle/>
          <a:p>
            <a:r>
              <a:rPr lang="en-US" sz="2800" b="1" dirty="0"/>
              <a:t>Insight</a:t>
            </a:r>
            <a:endParaRPr lang="en-IN" sz="2400" b="1" dirty="0"/>
          </a:p>
        </p:txBody>
      </p:sp>
      <p:sp>
        <p:nvSpPr>
          <p:cNvPr id="27" name="TextBox 26">
            <a:extLst>
              <a:ext uri="{FF2B5EF4-FFF2-40B4-BE49-F238E27FC236}">
                <a16:creationId xmlns:a16="http://schemas.microsoft.com/office/drawing/2014/main" id="{FCEB6C8B-70DC-004E-D3DA-5FC5C8CFE3BA}"/>
              </a:ext>
            </a:extLst>
          </p:cNvPr>
          <p:cNvSpPr txBox="1"/>
          <p:nvPr/>
        </p:nvSpPr>
        <p:spPr>
          <a:xfrm>
            <a:off x="10896600" y="4672267"/>
            <a:ext cx="7391400" cy="1569660"/>
          </a:xfrm>
          <a:prstGeom prst="rect">
            <a:avLst/>
          </a:prstGeom>
          <a:noFill/>
        </p:spPr>
        <p:txBody>
          <a:bodyPr wrap="square" rtlCol="0">
            <a:spAutoFit/>
          </a:bodyPr>
          <a:lstStyle/>
          <a:p>
            <a:r>
              <a:rPr lang="en-US" sz="2400" dirty="0"/>
              <a:t>Food is a common category in top 5 popular category as, it  also involves cooking. You could use this insight to create a campaign and work with healthy eating brands and famous top master chefs to boost user engagement.</a:t>
            </a:r>
            <a:endParaRPr lang="en-IN" sz="2400" dirty="0"/>
          </a:p>
        </p:txBody>
      </p:sp>
      <p:sp>
        <p:nvSpPr>
          <p:cNvPr id="28" name="TextBox 27">
            <a:extLst>
              <a:ext uri="{FF2B5EF4-FFF2-40B4-BE49-F238E27FC236}">
                <a16:creationId xmlns:a16="http://schemas.microsoft.com/office/drawing/2014/main" id="{A75D9306-05D4-57C2-D8EF-F4933AE2E8AC}"/>
              </a:ext>
            </a:extLst>
          </p:cNvPr>
          <p:cNvSpPr txBox="1"/>
          <p:nvPr/>
        </p:nvSpPr>
        <p:spPr>
          <a:xfrm>
            <a:off x="10754650" y="6925151"/>
            <a:ext cx="5410200" cy="523220"/>
          </a:xfrm>
          <a:prstGeom prst="rect">
            <a:avLst/>
          </a:prstGeom>
          <a:noFill/>
        </p:spPr>
        <p:txBody>
          <a:bodyPr wrap="square" rtlCol="0">
            <a:spAutoFit/>
          </a:bodyPr>
          <a:lstStyle/>
          <a:p>
            <a:r>
              <a:rPr lang="en-US" sz="2800" b="1" dirty="0"/>
              <a:t>Next Step</a:t>
            </a:r>
            <a:endParaRPr lang="en-IN" b="1" dirty="0"/>
          </a:p>
        </p:txBody>
      </p:sp>
      <p:sp>
        <p:nvSpPr>
          <p:cNvPr id="29" name="TextBox 28">
            <a:extLst>
              <a:ext uri="{FF2B5EF4-FFF2-40B4-BE49-F238E27FC236}">
                <a16:creationId xmlns:a16="http://schemas.microsoft.com/office/drawing/2014/main" id="{475D1EFF-373C-EB5C-99E3-854E8EA30D33}"/>
              </a:ext>
            </a:extLst>
          </p:cNvPr>
          <p:cNvSpPr txBox="1"/>
          <p:nvPr/>
        </p:nvSpPr>
        <p:spPr>
          <a:xfrm>
            <a:off x="10837625" y="7676032"/>
            <a:ext cx="7450375" cy="1569660"/>
          </a:xfrm>
          <a:prstGeom prst="rect">
            <a:avLst/>
          </a:prstGeom>
          <a:noFill/>
        </p:spPr>
        <p:txBody>
          <a:bodyPr wrap="square" rtlCol="0">
            <a:spAutoFit/>
          </a:bodyPr>
          <a:lstStyle/>
          <a:p>
            <a:r>
              <a:rPr lang="en-US" sz="2400" dirty="0"/>
              <a:t>This analysis is insightful, but its time to take this analysis into large scale production for real time understanding of your business.</a:t>
            </a:r>
          </a:p>
          <a:p>
            <a:endParaRPr lang="en-IN"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084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8C808C79-E678-0F72-2D54-DF2FBF116C6B}"/>
              </a:ext>
            </a:extLst>
          </p:cNvPr>
          <p:cNvSpPr txBox="1"/>
          <p:nvPr/>
        </p:nvSpPr>
        <p:spPr>
          <a:xfrm>
            <a:off x="8305800" y="2400300"/>
            <a:ext cx="7734300" cy="5539978"/>
          </a:xfrm>
          <a:prstGeom prst="rect">
            <a:avLst/>
          </a:prstGeom>
          <a:noFill/>
        </p:spPr>
        <p:txBody>
          <a:bodyPr wrap="square" rtlCol="0">
            <a:spAutoFit/>
          </a:bodyPr>
          <a:lstStyle/>
          <a:p>
            <a:r>
              <a:rPr lang="en-US" sz="2400" b="1" dirty="0">
                <a:solidFill>
                  <a:schemeClr val="tx1">
                    <a:lumMod val="95000"/>
                    <a:lumOff val="5000"/>
                  </a:schemeClr>
                </a:solidFill>
              </a:rPr>
              <a:t>Social Buzz is rapidly growing social media platform.</a:t>
            </a:r>
          </a:p>
          <a:p>
            <a:r>
              <a:rPr lang="en-US" sz="2400" b="1" dirty="0">
                <a:solidFill>
                  <a:schemeClr val="tx1">
                    <a:lumMod val="95000"/>
                    <a:lumOff val="5000"/>
                  </a:schemeClr>
                </a:solidFill>
              </a:rPr>
              <a:t>Over past 5 years, social buzz has reached over 500 million users each month. Due too rapid growth the amount of data they need to analyze is huge. </a:t>
            </a:r>
          </a:p>
          <a:p>
            <a:endParaRPr lang="en-US" sz="2400" b="1" dirty="0">
              <a:solidFill>
                <a:schemeClr val="tx1">
                  <a:lumMod val="95000"/>
                  <a:lumOff val="5000"/>
                </a:schemeClr>
              </a:solidFill>
            </a:endParaRPr>
          </a:p>
          <a:p>
            <a:r>
              <a:rPr lang="en-US" sz="2400" b="1" dirty="0">
                <a:solidFill>
                  <a:schemeClr val="tx1">
                    <a:lumMod val="95000"/>
                    <a:lumOff val="5000"/>
                  </a:schemeClr>
                </a:solidFill>
              </a:rPr>
              <a:t>Accenture has begun 3 months project focusing on following tasks – </a:t>
            </a:r>
          </a:p>
          <a:p>
            <a:endParaRPr lang="en-US" sz="2400" b="1" dirty="0">
              <a:solidFill>
                <a:schemeClr val="tx1">
                  <a:lumMod val="95000"/>
                  <a:lumOff val="5000"/>
                </a:schemeClr>
              </a:solidFill>
            </a:endParaRPr>
          </a:p>
          <a:p>
            <a:pPr marL="342900" indent="-342900">
              <a:buFont typeface="Arial" panose="020B0604020202020204" pitchFamily="34" charset="0"/>
              <a:buChar char="•"/>
            </a:pPr>
            <a:r>
              <a:rPr lang="en-US" sz="2400" b="1" dirty="0">
                <a:solidFill>
                  <a:schemeClr val="tx1">
                    <a:lumMod val="95000"/>
                    <a:lumOff val="5000"/>
                  </a:schemeClr>
                </a:solidFill>
              </a:rPr>
              <a:t>An Audit of Social Buzz’s Big data practice</a:t>
            </a:r>
          </a:p>
          <a:p>
            <a:pPr marL="342900" indent="-342900">
              <a:buFont typeface="Arial" panose="020B0604020202020204" pitchFamily="34" charset="0"/>
              <a:buChar char="•"/>
            </a:pPr>
            <a:r>
              <a:rPr lang="en-US" sz="2400" b="1" dirty="0">
                <a:solidFill>
                  <a:schemeClr val="tx1">
                    <a:lumMod val="95000"/>
                    <a:lumOff val="5000"/>
                  </a:schemeClr>
                </a:solidFill>
              </a:rPr>
              <a:t>Recommendation for a successful IPO</a:t>
            </a:r>
          </a:p>
          <a:p>
            <a:pPr marL="342900" indent="-342900">
              <a:buFont typeface="Arial" panose="020B0604020202020204" pitchFamily="34" charset="0"/>
              <a:buChar char="•"/>
            </a:pPr>
            <a:r>
              <a:rPr lang="en-US" sz="2400" b="1" dirty="0">
                <a:solidFill>
                  <a:schemeClr val="tx1">
                    <a:lumMod val="95000"/>
                    <a:lumOff val="5000"/>
                  </a:schemeClr>
                </a:solidFill>
              </a:rPr>
              <a:t>Analysis of the content to find the categories that highlight top 5 categories with the largest aggregate popularity</a:t>
            </a:r>
          </a:p>
          <a:p>
            <a:endParaRPr lang="en-US" sz="2400" b="1" dirty="0">
              <a:solidFill>
                <a:schemeClr val="tx1">
                  <a:lumMod val="95000"/>
                  <a:lumOff val="5000"/>
                </a:schemeClr>
              </a:solidFill>
            </a:endParaRPr>
          </a:p>
          <a:p>
            <a:endParaRPr lang="en-IN" b="1" dirty="0">
              <a:solidFill>
                <a:schemeClr val="tx1">
                  <a:lumMod val="95000"/>
                  <a:lumOff val="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48A9D4E8-6E1D-7B48-DF17-05E40D925C0F}"/>
              </a:ext>
            </a:extLst>
          </p:cNvPr>
          <p:cNvSpPr txBox="1"/>
          <p:nvPr/>
        </p:nvSpPr>
        <p:spPr>
          <a:xfrm>
            <a:off x="2107521" y="4501355"/>
            <a:ext cx="7665130"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Everyday over 1000 pieces of content i.e. 365,00,000 posts every year.</a:t>
            </a:r>
          </a:p>
          <a:p>
            <a:pPr marL="457200" indent="-457200">
              <a:buFont typeface="Arial" panose="020B0604020202020204" pitchFamily="34" charset="0"/>
              <a:buChar char="•"/>
            </a:pPr>
            <a:r>
              <a:rPr lang="en-IN" sz="2800" dirty="0">
                <a:solidFill>
                  <a:schemeClr val="bg1"/>
                </a:solidFill>
              </a:rPr>
              <a:t>All of this data is highly unstructured and requires highly sophisticated and expensive technology to manage and maintain.</a:t>
            </a:r>
            <a:endParaRPr lang="en-US" sz="2800" dirty="0">
              <a:solidFill>
                <a:schemeClr val="bg1"/>
              </a:solidFill>
            </a:endParaRPr>
          </a:p>
          <a:p>
            <a:pPr marL="457200" indent="-457200">
              <a:buFont typeface="Arial" panose="020B0604020202020204" pitchFamily="34" charset="0"/>
              <a:buChar char="•"/>
            </a:pPr>
            <a:endParaRPr lang="en-US" sz="2800" dirty="0">
              <a:solidFill>
                <a:schemeClr val="tx1">
                  <a:lumMod val="95000"/>
                  <a:lumOff val="5000"/>
                </a:schemeClr>
              </a:solidFill>
            </a:endParaRPr>
          </a:p>
        </p:txBody>
      </p:sp>
      <p:sp>
        <p:nvSpPr>
          <p:cNvPr id="23" name="TextBox 22">
            <a:extLst>
              <a:ext uri="{FF2B5EF4-FFF2-40B4-BE49-F238E27FC236}">
                <a16:creationId xmlns:a16="http://schemas.microsoft.com/office/drawing/2014/main" id="{6CB25749-73BB-19D9-50A5-50A79D18417A}"/>
              </a:ext>
            </a:extLst>
          </p:cNvPr>
          <p:cNvSpPr txBox="1"/>
          <p:nvPr/>
        </p:nvSpPr>
        <p:spPr>
          <a:xfrm>
            <a:off x="2253799" y="8446140"/>
            <a:ext cx="7710850" cy="954107"/>
          </a:xfrm>
          <a:prstGeom prst="rect">
            <a:avLst/>
          </a:prstGeom>
          <a:noFill/>
        </p:spPr>
        <p:txBody>
          <a:bodyPr wrap="square" rtlCol="0">
            <a:spAutoFit/>
          </a:bodyPr>
          <a:lstStyle/>
          <a:p>
            <a:r>
              <a:rPr lang="en-US" sz="2800" dirty="0">
                <a:solidFill>
                  <a:schemeClr val="bg1"/>
                </a:solidFill>
              </a:rPr>
              <a:t>Analysis of the content to highlight top 5 categories with the aggregate popularity.</a:t>
            </a:r>
            <a:endParaRPr lang="en-IN" sz="2800" dirty="0">
              <a:solidFill>
                <a:schemeClr val="bg1"/>
              </a:solidFill>
            </a:endParaRPr>
          </a:p>
        </p:txBody>
      </p:sp>
      <p:sp>
        <p:nvSpPr>
          <p:cNvPr id="24" name="TextBox 23">
            <a:extLst>
              <a:ext uri="{FF2B5EF4-FFF2-40B4-BE49-F238E27FC236}">
                <a16:creationId xmlns:a16="http://schemas.microsoft.com/office/drawing/2014/main" id="{88B542D5-D2E0-8058-E9D2-AFBDFAE3AD12}"/>
              </a:ext>
            </a:extLst>
          </p:cNvPr>
          <p:cNvSpPr txBox="1"/>
          <p:nvPr/>
        </p:nvSpPr>
        <p:spPr>
          <a:xfrm>
            <a:off x="2253799" y="7297777"/>
            <a:ext cx="7665130" cy="523220"/>
          </a:xfrm>
          <a:prstGeom prst="rect">
            <a:avLst/>
          </a:prstGeom>
          <a:noFill/>
        </p:spPr>
        <p:txBody>
          <a:bodyPr wrap="square" rtlCol="0">
            <a:spAutoFit/>
          </a:bodyPr>
          <a:lstStyle/>
          <a:p>
            <a:r>
              <a:rPr lang="en-US" sz="2800" dirty="0">
                <a:solidFill>
                  <a:schemeClr val="bg1"/>
                </a:solidFill>
              </a:rPr>
              <a:t>How to capitalize the large amount of data?</a:t>
            </a:r>
            <a:endParaRPr lang="en-IN" sz="28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9525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288832CC-27B7-CA66-A00F-96C32B0CBA31}"/>
              </a:ext>
            </a:extLst>
          </p:cNvPr>
          <p:cNvSpPr txBox="1"/>
          <p:nvPr/>
        </p:nvSpPr>
        <p:spPr>
          <a:xfrm>
            <a:off x="14000057" y="1548079"/>
            <a:ext cx="4377066" cy="954107"/>
          </a:xfrm>
          <a:prstGeom prst="rect">
            <a:avLst/>
          </a:prstGeom>
          <a:noFill/>
        </p:spPr>
        <p:txBody>
          <a:bodyPr wrap="square" rtlCol="0">
            <a:spAutoFit/>
          </a:bodyPr>
          <a:lstStyle/>
          <a:p>
            <a:r>
              <a:rPr lang="en-US" sz="2800" dirty="0"/>
              <a:t>ANDREW FLEMING</a:t>
            </a:r>
          </a:p>
          <a:p>
            <a:r>
              <a:rPr lang="en-US" sz="2800" dirty="0"/>
              <a:t>Chief Technical Architect</a:t>
            </a:r>
            <a:endParaRPr lang="en-IN" sz="2800" dirty="0"/>
          </a:p>
        </p:txBody>
      </p:sp>
      <p:sp>
        <p:nvSpPr>
          <p:cNvPr id="33" name="TextBox 32">
            <a:extLst>
              <a:ext uri="{FF2B5EF4-FFF2-40B4-BE49-F238E27FC236}">
                <a16:creationId xmlns:a16="http://schemas.microsoft.com/office/drawing/2014/main" id="{95237FDE-499B-9AD9-6D9C-A3ECB709A212}"/>
              </a:ext>
            </a:extLst>
          </p:cNvPr>
          <p:cNvSpPr txBox="1"/>
          <p:nvPr/>
        </p:nvSpPr>
        <p:spPr>
          <a:xfrm>
            <a:off x="14000057" y="4533900"/>
            <a:ext cx="4287943" cy="954107"/>
          </a:xfrm>
          <a:prstGeom prst="rect">
            <a:avLst/>
          </a:prstGeom>
          <a:noFill/>
        </p:spPr>
        <p:txBody>
          <a:bodyPr wrap="square" rtlCol="0">
            <a:spAutoFit/>
          </a:bodyPr>
          <a:lstStyle/>
          <a:p>
            <a:r>
              <a:rPr lang="en-US" sz="2800" dirty="0"/>
              <a:t>MARCUS ROMPTON</a:t>
            </a:r>
          </a:p>
          <a:p>
            <a:r>
              <a:rPr lang="en-US" sz="2800" dirty="0"/>
              <a:t>Senior Data Expert</a:t>
            </a:r>
            <a:endParaRPr lang="en-IN" sz="2800" dirty="0"/>
          </a:p>
        </p:txBody>
      </p:sp>
      <p:sp>
        <p:nvSpPr>
          <p:cNvPr id="34" name="TextBox 33">
            <a:extLst>
              <a:ext uri="{FF2B5EF4-FFF2-40B4-BE49-F238E27FC236}">
                <a16:creationId xmlns:a16="http://schemas.microsoft.com/office/drawing/2014/main" id="{3F673A02-49A4-38DC-69AF-88DE2B5F9C61}"/>
              </a:ext>
            </a:extLst>
          </p:cNvPr>
          <p:cNvSpPr txBox="1"/>
          <p:nvPr/>
        </p:nvSpPr>
        <p:spPr>
          <a:xfrm>
            <a:off x="14000057" y="7488315"/>
            <a:ext cx="4377066" cy="954107"/>
          </a:xfrm>
          <a:prstGeom prst="rect">
            <a:avLst/>
          </a:prstGeom>
          <a:noFill/>
        </p:spPr>
        <p:txBody>
          <a:bodyPr wrap="square" rtlCol="0">
            <a:spAutoFit/>
          </a:bodyPr>
          <a:lstStyle/>
          <a:p>
            <a:r>
              <a:rPr lang="en-US" sz="2800" dirty="0"/>
              <a:t>SURAJ WARAGADE</a:t>
            </a:r>
          </a:p>
          <a:p>
            <a:r>
              <a:rPr lang="en-US" sz="2800" dirty="0"/>
              <a:t>Data Analyst</a:t>
            </a:r>
            <a:endParaRPr lang="en-IN"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07696238-A1F2-7215-84D7-96172E1E0F90}"/>
              </a:ext>
            </a:extLst>
          </p:cNvPr>
          <p:cNvSpPr txBox="1"/>
          <p:nvPr/>
        </p:nvSpPr>
        <p:spPr>
          <a:xfrm>
            <a:off x="4014819" y="1398679"/>
            <a:ext cx="8433646" cy="584775"/>
          </a:xfrm>
          <a:prstGeom prst="rect">
            <a:avLst/>
          </a:prstGeom>
          <a:noFill/>
        </p:spPr>
        <p:txBody>
          <a:bodyPr wrap="square" rtlCol="0">
            <a:spAutoFit/>
          </a:bodyPr>
          <a:lstStyle/>
          <a:p>
            <a:r>
              <a:rPr lang="en-US" sz="3200" dirty="0">
                <a:solidFill>
                  <a:schemeClr val="bg1"/>
                </a:solidFill>
              </a:rPr>
              <a:t>Data Understanding</a:t>
            </a:r>
            <a:endParaRPr lang="en-IN" sz="2800" dirty="0">
              <a:solidFill>
                <a:schemeClr val="bg1"/>
              </a:solidFill>
            </a:endParaRPr>
          </a:p>
        </p:txBody>
      </p:sp>
      <p:sp>
        <p:nvSpPr>
          <p:cNvPr id="40" name="TextBox 39">
            <a:extLst>
              <a:ext uri="{FF2B5EF4-FFF2-40B4-BE49-F238E27FC236}">
                <a16:creationId xmlns:a16="http://schemas.microsoft.com/office/drawing/2014/main" id="{2E4768E8-0B7E-97AF-E65F-A09053A4339F}"/>
              </a:ext>
            </a:extLst>
          </p:cNvPr>
          <p:cNvSpPr txBox="1"/>
          <p:nvPr/>
        </p:nvSpPr>
        <p:spPr>
          <a:xfrm>
            <a:off x="5852022" y="2979814"/>
            <a:ext cx="6249414" cy="584775"/>
          </a:xfrm>
          <a:prstGeom prst="rect">
            <a:avLst/>
          </a:prstGeom>
          <a:noFill/>
        </p:spPr>
        <p:txBody>
          <a:bodyPr wrap="square" rtlCol="0">
            <a:spAutoFit/>
          </a:bodyPr>
          <a:lstStyle/>
          <a:p>
            <a:r>
              <a:rPr lang="en-US" sz="3200" dirty="0">
                <a:solidFill>
                  <a:schemeClr val="bg1"/>
                </a:solidFill>
              </a:rPr>
              <a:t>Data Extraction</a:t>
            </a:r>
            <a:endParaRPr lang="en-IN" sz="3200" dirty="0">
              <a:solidFill>
                <a:schemeClr val="bg1"/>
              </a:solidFill>
            </a:endParaRPr>
          </a:p>
        </p:txBody>
      </p:sp>
      <p:sp>
        <p:nvSpPr>
          <p:cNvPr id="41" name="TextBox 40">
            <a:extLst>
              <a:ext uri="{FF2B5EF4-FFF2-40B4-BE49-F238E27FC236}">
                <a16:creationId xmlns:a16="http://schemas.microsoft.com/office/drawing/2014/main" id="{D2BB81BD-A212-BED8-2E38-EFFB9B33BE7A}"/>
              </a:ext>
            </a:extLst>
          </p:cNvPr>
          <p:cNvSpPr txBox="1"/>
          <p:nvPr/>
        </p:nvSpPr>
        <p:spPr>
          <a:xfrm>
            <a:off x="7712706" y="4669352"/>
            <a:ext cx="6934200" cy="584775"/>
          </a:xfrm>
          <a:prstGeom prst="rect">
            <a:avLst/>
          </a:prstGeom>
          <a:noFill/>
        </p:spPr>
        <p:txBody>
          <a:bodyPr wrap="square" rtlCol="0">
            <a:spAutoFit/>
          </a:bodyPr>
          <a:lstStyle/>
          <a:p>
            <a:r>
              <a:rPr lang="en-US" sz="3200" dirty="0">
                <a:solidFill>
                  <a:schemeClr val="bg1"/>
                </a:solidFill>
              </a:rPr>
              <a:t>Data Modelling</a:t>
            </a:r>
            <a:endParaRPr lang="en-IN" sz="3200" dirty="0">
              <a:solidFill>
                <a:schemeClr val="bg1"/>
              </a:solidFill>
            </a:endParaRPr>
          </a:p>
        </p:txBody>
      </p:sp>
      <p:sp>
        <p:nvSpPr>
          <p:cNvPr id="42" name="TextBox 41">
            <a:extLst>
              <a:ext uri="{FF2B5EF4-FFF2-40B4-BE49-F238E27FC236}">
                <a16:creationId xmlns:a16="http://schemas.microsoft.com/office/drawing/2014/main" id="{10A36240-491B-0F2E-4E12-EA0495D7FD44}"/>
              </a:ext>
            </a:extLst>
          </p:cNvPr>
          <p:cNvSpPr txBox="1"/>
          <p:nvPr/>
        </p:nvSpPr>
        <p:spPr>
          <a:xfrm>
            <a:off x="9473511" y="6300118"/>
            <a:ext cx="6260070" cy="584775"/>
          </a:xfrm>
          <a:prstGeom prst="rect">
            <a:avLst/>
          </a:prstGeom>
          <a:noFill/>
        </p:spPr>
        <p:txBody>
          <a:bodyPr wrap="square" rtlCol="0">
            <a:spAutoFit/>
          </a:bodyPr>
          <a:lstStyle/>
          <a:p>
            <a:r>
              <a:rPr lang="en-US" sz="3200" dirty="0">
                <a:solidFill>
                  <a:schemeClr val="bg1"/>
                </a:solidFill>
              </a:rPr>
              <a:t>Data Analysis</a:t>
            </a:r>
            <a:endParaRPr lang="en-IN" sz="3200" dirty="0">
              <a:solidFill>
                <a:schemeClr val="bg1"/>
              </a:solidFill>
            </a:endParaRPr>
          </a:p>
        </p:txBody>
      </p:sp>
      <p:sp>
        <p:nvSpPr>
          <p:cNvPr id="43" name="TextBox 42">
            <a:extLst>
              <a:ext uri="{FF2B5EF4-FFF2-40B4-BE49-F238E27FC236}">
                <a16:creationId xmlns:a16="http://schemas.microsoft.com/office/drawing/2014/main" id="{26DD1AC0-7CBA-36C1-8479-FA65D076D731}"/>
              </a:ext>
            </a:extLst>
          </p:cNvPr>
          <p:cNvSpPr txBox="1"/>
          <p:nvPr/>
        </p:nvSpPr>
        <p:spPr>
          <a:xfrm>
            <a:off x="11337710" y="8073009"/>
            <a:ext cx="5279394" cy="584775"/>
          </a:xfrm>
          <a:prstGeom prst="rect">
            <a:avLst/>
          </a:prstGeom>
          <a:noFill/>
        </p:spPr>
        <p:txBody>
          <a:bodyPr wrap="square" rtlCol="0">
            <a:spAutoFit/>
          </a:bodyPr>
          <a:lstStyle/>
          <a:p>
            <a:r>
              <a:rPr lang="en-US" sz="3200" dirty="0">
                <a:solidFill>
                  <a:schemeClr val="bg1"/>
                </a:solidFill>
              </a:rPr>
              <a:t>Use of Insights</a:t>
            </a:r>
            <a:endParaRPr lang="en-IN" sz="32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B80E7637-FD51-BB5F-3CBD-5AFF6125D2BE}"/>
              </a:ext>
            </a:extLst>
          </p:cNvPr>
          <p:cNvSpPr txBox="1"/>
          <p:nvPr/>
        </p:nvSpPr>
        <p:spPr>
          <a:xfrm>
            <a:off x="2936974" y="3057484"/>
            <a:ext cx="1352585" cy="1323439"/>
          </a:xfrm>
          <a:prstGeom prst="rect">
            <a:avLst/>
          </a:prstGeom>
          <a:noFill/>
        </p:spPr>
        <p:txBody>
          <a:bodyPr wrap="square" rtlCol="0">
            <a:spAutoFit/>
          </a:bodyPr>
          <a:lstStyle/>
          <a:p>
            <a:r>
              <a:rPr lang="en-US" sz="8000" dirty="0"/>
              <a:t>16</a:t>
            </a:r>
            <a:endParaRPr lang="en-IN" sz="4800" dirty="0"/>
          </a:p>
        </p:txBody>
      </p:sp>
      <p:sp>
        <p:nvSpPr>
          <p:cNvPr id="15" name="TextBox 14">
            <a:extLst>
              <a:ext uri="{FF2B5EF4-FFF2-40B4-BE49-F238E27FC236}">
                <a16:creationId xmlns:a16="http://schemas.microsoft.com/office/drawing/2014/main" id="{43F4FB14-3612-AB02-7FD4-507E64B4AFC2}"/>
              </a:ext>
            </a:extLst>
          </p:cNvPr>
          <p:cNvSpPr txBox="1"/>
          <p:nvPr/>
        </p:nvSpPr>
        <p:spPr>
          <a:xfrm>
            <a:off x="2648097" y="4604891"/>
            <a:ext cx="1930341" cy="1077218"/>
          </a:xfrm>
          <a:prstGeom prst="rect">
            <a:avLst/>
          </a:prstGeom>
          <a:noFill/>
        </p:spPr>
        <p:txBody>
          <a:bodyPr wrap="square" rtlCol="0">
            <a:spAutoFit/>
          </a:bodyPr>
          <a:lstStyle/>
          <a:p>
            <a:r>
              <a:rPr lang="en-US" sz="3200" dirty="0"/>
              <a:t>   Unique</a:t>
            </a:r>
          </a:p>
          <a:p>
            <a:r>
              <a:rPr lang="en-US" sz="3200" dirty="0"/>
              <a:t>Categories</a:t>
            </a:r>
            <a:endParaRPr lang="en-IN" sz="2800" dirty="0"/>
          </a:p>
        </p:txBody>
      </p:sp>
      <p:sp>
        <p:nvSpPr>
          <p:cNvPr id="16" name="TextBox 15">
            <a:extLst>
              <a:ext uri="{FF2B5EF4-FFF2-40B4-BE49-F238E27FC236}">
                <a16:creationId xmlns:a16="http://schemas.microsoft.com/office/drawing/2014/main" id="{676926F3-80A0-05D2-5C98-2C4FC5AB0F21}"/>
              </a:ext>
            </a:extLst>
          </p:cNvPr>
          <p:cNvSpPr txBox="1"/>
          <p:nvPr/>
        </p:nvSpPr>
        <p:spPr>
          <a:xfrm>
            <a:off x="7539092" y="3281452"/>
            <a:ext cx="2438400" cy="1323439"/>
          </a:xfrm>
          <a:prstGeom prst="rect">
            <a:avLst/>
          </a:prstGeom>
          <a:noFill/>
        </p:spPr>
        <p:txBody>
          <a:bodyPr wrap="square" rtlCol="0">
            <a:spAutoFit/>
          </a:bodyPr>
          <a:lstStyle/>
          <a:p>
            <a:r>
              <a:rPr lang="en-US" sz="8000" dirty="0"/>
              <a:t>1313</a:t>
            </a:r>
            <a:endParaRPr lang="en-IN" sz="8000" dirty="0"/>
          </a:p>
        </p:txBody>
      </p:sp>
      <p:sp>
        <p:nvSpPr>
          <p:cNvPr id="17" name="TextBox 16">
            <a:extLst>
              <a:ext uri="{FF2B5EF4-FFF2-40B4-BE49-F238E27FC236}">
                <a16:creationId xmlns:a16="http://schemas.microsoft.com/office/drawing/2014/main" id="{7377D8E4-E046-0BBC-86A4-2A54A704DE7A}"/>
              </a:ext>
            </a:extLst>
          </p:cNvPr>
          <p:cNvSpPr txBox="1"/>
          <p:nvPr/>
        </p:nvSpPr>
        <p:spPr>
          <a:xfrm>
            <a:off x="7409052" y="4954658"/>
            <a:ext cx="2819400" cy="1077218"/>
          </a:xfrm>
          <a:prstGeom prst="rect">
            <a:avLst/>
          </a:prstGeom>
          <a:noFill/>
        </p:spPr>
        <p:txBody>
          <a:bodyPr wrap="square" rtlCol="0">
            <a:spAutoFit/>
          </a:bodyPr>
          <a:lstStyle/>
          <a:p>
            <a:r>
              <a:rPr lang="en-US" sz="3200" dirty="0"/>
              <a:t>Posts from just</a:t>
            </a:r>
          </a:p>
          <a:p>
            <a:r>
              <a:rPr lang="en-US" sz="3200" dirty="0"/>
              <a:t>Food Category</a:t>
            </a:r>
            <a:endParaRPr lang="en-IN" sz="3200" dirty="0"/>
          </a:p>
        </p:txBody>
      </p:sp>
      <p:sp>
        <p:nvSpPr>
          <p:cNvPr id="18" name="TextBox 17">
            <a:extLst>
              <a:ext uri="{FF2B5EF4-FFF2-40B4-BE49-F238E27FC236}">
                <a16:creationId xmlns:a16="http://schemas.microsoft.com/office/drawing/2014/main" id="{4BB4A049-6F8C-3776-F2B0-4090BEF58D52}"/>
              </a:ext>
            </a:extLst>
          </p:cNvPr>
          <p:cNvSpPr txBox="1"/>
          <p:nvPr/>
        </p:nvSpPr>
        <p:spPr>
          <a:xfrm>
            <a:off x="11934961" y="3281452"/>
            <a:ext cx="4474658" cy="1323439"/>
          </a:xfrm>
          <a:prstGeom prst="rect">
            <a:avLst/>
          </a:prstGeom>
          <a:noFill/>
        </p:spPr>
        <p:txBody>
          <a:bodyPr wrap="square" rtlCol="0">
            <a:spAutoFit/>
          </a:bodyPr>
          <a:lstStyle/>
          <a:p>
            <a:r>
              <a:rPr lang="en-US" sz="8000" dirty="0"/>
              <a:t>December</a:t>
            </a:r>
            <a:endParaRPr lang="en-IN" sz="8000" dirty="0"/>
          </a:p>
        </p:txBody>
      </p:sp>
      <p:sp>
        <p:nvSpPr>
          <p:cNvPr id="19" name="TextBox 18">
            <a:extLst>
              <a:ext uri="{FF2B5EF4-FFF2-40B4-BE49-F238E27FC236}">
                <a16:creationId xmlns:a16="http://schemas.microsoft.com/office/drawing/2014/main" id="{D453D958-E5C1-0298-AAB3-5D419A75137B}"/>
              </a:ext>
            </a:extLst>
          </p:cNvPr>
          <p:cNvSpPr txBox="1"/>
          <p:nvPr/>
        </p:nvSpPr>
        <p:spPr>
          <a:xfrm>
            <a:off x="13029062" y="4954658"/>
            <a:ext cx="2286455" cy="1077218"/>
          </a:xfrm>
          <a:prstGeom prst="rect">
            <a:avLst/>
          </a:prstGeom>
          <a:noFill/>
        </p:spPr>
        <p:txBody>
          <a:bodyPr wrap="square" rtlCol="0">
            <a:spAutoFit/>
          </a:bodyPr>
          <a:lstStyle/>
          <a:p>
            <a:r>
              <a:rPr lang="en-US" sz="3200" dirty="0"/>
              <a:t>Month with</a:t>
            </a:r>
          </a:p>
          <a:p>
            <a:r>
              <a:rPr lang="en-US" sz="3200" dirty="0"/>
              <a:t>  Most Post</a:t>
            </a:r>
            <a:endParaRPr lang="en-IN" sz="3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2516919" y="-1358253"/>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EE08B374-A48E-3AC5-DE02-8F079902FB6D}"/>
              </a:ext>
            </a:extLst>
          </p:cNvPr>
          <p:cNvGraphicFramePr>
            <a:graphicFrameLocks/>
          </p:cNvGraphicFramePr>
          <p:nvPr>
            <p:extLst>
              <p:ext uri="{D42A27DB-BD31-4B8C-83A1-F6EECF244321}">
                <p14:modId xmlns:p14="http://schemas.microsoft.com/office/powerpoint/2010/main" val="3498997800"/>
              </p:ext>
            </p:extLst>
          </p:nvPr>
        </p:nvGraphicFramePr>
        <p:xfrm>
          <a:off x="1991586" y="1306841"/>
          <a:ext cx="12638814" cy="7121428"/>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F318C2B2-CADE-89AE-2F31-8B4D48B7C464}"/>
              </a:ext>
            </a:extLst>
          </p:cNvPr>
          <p:cNvGraphicFramePr>
            <a:graphicFrameLocks/>
          </p:cNvGraphicFramePr>
          <p:nvPr>
            <p:extLst>
              <p:ext uri="{D42A27DB-BD31-4B8C-83A1-F6EECF244321}">
                <p14:modId xmlns:p14="http://schemas.microsoft.com/office/powerpoint/2010/main" val="610893600"/>
              </p:ext>
            </p:extLst>
          </p:nvPr>
        </p:nvGraphicFramePr>
        <p:xfrm>
          <a:off x="4204036" y="1146190"/>
          <a:ext cx="11384303" cy="798646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TotalTime>
  <Words>1710</Words>
  <Application>Microsoft Office PowerPoint</Application>
  <PresentationFormat>Custom</PresentationFormat>
  <Paragraphs>154</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Clear Sans Regular Bold</vt:lpstr>
      <vt:lpstr>Graphik Regular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SURAJ WARAGADE</cp:lastModifiedBy>
  <cp:revision>10</cp:revision>
  <dcterms:created xsi:type="dcterms:W3CDTF">2006-08-16T00:00:00Z</dcterms:created>
  <dcterms:modified xsi:type="dcterms:W3CDTF">2022-11-28T11:57:27Z</dcterms:modified>
  <dc:identifier>DAEhDyfaYKE</dc:identifier>
</cp:coreProperties>
</file>